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9" r:id="rId3"/>
    <p:sldId id="257" r:id="rId4"/>
    <p:sldId id="258" r:id="rId5"/>
    <p:sldId id="260" r:id="rId6"/>
    <p:sldId id="284" r:id="rId7"/>
    <p:sldId id="287" r:id="rId8"/>
    <p:sldId id="286" r:id="rId9"/>
    <p:sldId id="261" r:id="rId10"/>
    <p:sldId id="262" r:id="rId11"/>
    <p:sldId id="263" r:id="rId12"/>
    <p:sldId id="264" r:id="rId13"/>
    <p:sldId id="277" r:id="rId14"/>
    <p:sldId id="269" r:id="rId15"/>
    <p:sldId id="270" r:id="rId16"/>
    <p:sldId id="271" r:id="rId17"/>
    <p:sldId id="265" r:id="rId18"/>
    <p:sldId id="266" r:id="rId19"/>
    <p:sldId id="267" r:id="rId20"/>
    <p:sldId id="272" r:id="rId21"/>
    <p:sldId id="268" r:id="rId22"/>
    <p:sldId id="273" r:id="rId23"/>
    <p:sldId id="274" r:id="rId24"/>
    <p:sldId id="280" r:id="rId25"/>
    <p:sldId id="289" r:id="rId26"/>
    <p:sldId id="290" r:id="rId27"/>
    <p:sldId id="291" r:id="rId28"/>
    <p:sldId id="304" r:id="rId29"/>
    <p:sldId id="292" r:id="rId30"/>
    <p:sldId id="293" r:id="rId31"/>
    <p:sldId id="305" r:id="rId32"/>
    <p:sldId id="294" r:id="rId33"/>
    <p:sldId id="295" r:id="rId34"/>
    <p:sldId id="296" r:id="rId35"/>
    <p:sldId id="307" r:id="rId36"/>
    <p:sldId id="308" r:id="rId37"/>
    <p:sldId id="282" r:id="rId38"/>
    <p:sldId id="299" r:id="rId39"/>
    <p:sldId id="300" r:id="rId40"/>
    <p:sldId id="301" r:id="rId41"/>
    <p:sldId id="302" r:id="rId42"/>
    <p:sldId id="303" r:id="rId43"/>
    <p:sldId id="275" r:id="rId44"/>
    <p:sldId id="276" r:id="rId45"/>
    <p:sldId id="306" r:id="rId46"/>
    <p:sldId id="29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64" autoAdjust="0"/>
  </p:normalViewPr>
  <p:slideViewPr>
    <p:cSldViewPr snapToGrid="0" snapToObjects="1">
      <p:cViewPr>
        <p:scale>
          <a:sx n="90" d="100"/>
          <a:sy n="90" d="100"/>
        </p:scale>
        <p:origin x="-1504" y="-1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E6E77-3283-344D-9AC2-FD5DD182305F}" type="datetimeFigureOut">
              <a:rPr lang="en-US" smtClean="0"/>
              <a:t>5/28/15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6A4C59-9997-D64D-B418-4F4AB05D75FD}" type="slidenum">
              <a:rPr lang="en-US" smtClean="0"/>
              <a:t>‹#›</a:t>
            </a:fld>
            <a:endParaRPr lang="en-US"/>
          </a:p>
        </p:txBody>
      </p:sp>
    </p:spTree>
    <p:extLst>
      <p:ext uri="{BB962C8B-B14F-4D97-AF65-F5344CB8AC3E}">
        <p14:creationId xmlns:p14="http://schemas.microsoft.com/office/powerpoint/2010/main" val="2482587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what normalized is</a:t>
            </a:r>
          </a:p>
          <a:p>
            <a:endParaRPr lang="en-US" baseline="0" dirty="0" smtClean="0"/>
          </a:p>
          <a:p>
            <a:r>
              <a:rPr lang="en-US" baseline="0" dirty="0" smtClean="0"/>
              <a:t>Talk about how normal it is to get data in Excel – and encourage them to work with excel – and think of this as something you can teach your clients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a:t>
            </a:fld>
            <a:endParaRPr lang="en-US"/>
          </a:p>
        </p:txBody>
      </p:sp>
    </p:spTree>
    <p:extLst>
      <p:ext uri="{BB962C8B-B14F-4D97-AF65-F5344CB8AC3E}">
        <p14:creationId xmlns:p14="http://schemas.microsoft.com/office/powerpoint/2010/main" val="2765354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likely won’t be needed today,</a:t>
            </a:r>
            <a:r>
              <a:rPr lang="en-US" baseline="0" dirty="0" smtClean="0"/>
              <a:t> but FYI: </a:t>
            </a:r>
            <a:r>
              <a:rPr lang="en-US" dirty="0" smtClean="0"/>
              <a:t>review the different between records and rows, beginning by splitting some multi-valued cells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to live preview – talk about comparing different</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34</a:t>
            </a:fld>
            <a:endParaRPr lang="en-US"/>
          </a:p>
        </p:txBody>
      </p:sp>
    </p:spTree>
    <p:extLst>
      <p:ext uri="{BB962C8B-B14F-4D97-AF65-F5344CB8AC3E}">
        <p14:creationId xmlns:p14="http://schemas.microsoft.com/office/powerpoint/2010/main" val="3341828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a:t>
            </a:r>
            <a:r>
              <a:rPr lang="en-US" baseline="0" smtClean="0"/>
              <a:t>poitns</a:t>
            </a:r>
            <a:endParaRPr lang="en-US"/>
          </a:p>
        </p:txBody>
      </p:sp>
      <p:sp>
        <p:nvSpPr>
          <p:cNvPr id="4" name="Slide Number Placeholder 3"/>
          <p:cNvSpPr>
            <a:spLocks noGrp="1"/>
          </p:cNvSpPr>
          <p:nvPr>
            <p:ph type="sldNum" sz="quarter" idx="10"/>
          </p:nvPr>
        </p:nvSpPr>
        <p:spPr/>
        <p:txBody>
          <a:bodyPr/>
          <a:lstStyle/>
          <a:p>
            <a:fld id="{036A4C59-9997-D64D-B418-4F4AB05D75FD}" type="slidenum">
              <a:rPr lang="en-US" smtClean="0"/>
              <a:t>43</a:t>
            </a:fld>
            <a:endParaRPr lang="en-US"/>
          </a:p>
        </p:txBody>
      </p:sp>
    </p:spTree>
    <p:extLst>
      <p:ext uri="{BB962C8B-B14F-4D97-AF65-F5344CB8AC3E}">
        <p14:creationId xmlns:p14="http://schemas.microsoft.com/office/powerpoint/2010/main" val="59530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a:t>
            </a:fld>
            <a:endParaRPr lang="en-US"/>
          </a:p>
        </p:txBody>
      </p:sp>
    </p:spTree>
    <p:extLst>
      <p:ext uri="{BB962C8B-B14F-4D97-AF65-F5344CB8AC3E}">
        <p14:creationId xmlns:p14="http://schemas.microsoft.com/office/powerpoint/2010/main" val="23908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NYPL has some 45,000 menus from 1840-present</a:t>
            </a:r>
          </a:p>
          <a:p>
            <a:r>
              <a:rPr lang="en-US" dirty="0" smtClean="0"/>
              <a:t>-- </a:t>
            </a:r>
            <a:r>
              <a:rPr lang="en-US" dirty="0" err="1" smtClean="0"/>
              <a:t>Crowdsource</a:t>
            </a:r>
            <a:r>
              <a:rPr lang="en-US" baseline="0" dirty="0" smtClean="0"/>
              <a:t> project l</a:t>
            </a:r>
            <a:r>
              <a:rPr lang="en-US" dirty="0" smtClean="0"/>
              <a:t>aunched in April 2009</a:t>
            </a:r>
          </a:p>
          <a:p>
            <a:r>
              <a:rPr lang="en-US" dirty="0" smtClean="0"/>
              <a:t>-- Creating a database of dishes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2159162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9</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04549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you can extract your steps!  This can save huge amounts of time for repetitive tasks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28320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5/28/15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5/28/15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5/28/15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5/28/15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phylo.blogspot.com/2012/02/using-google-refine-and-taxonomic.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hyperlink" Target="http://iphylo.org/~rpage/phyloinformatics/services/reconciliation_eol.php"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iphylo.org/~rpage/phyloinformatics/services/reconciliation_ncbi.php" TargetMode="External"/><Relationship Id="rId4" Type="http://schemas.openxmlformats.org/officeDocument/2006/relationships/hyperlink" Target="http://iphylo.org/~rpage/phyloinformatics/services/reconciliation_ubio.php" TargetMode="External"/><Relationship Id="rId5" Type="http://schemas.openxmlformats.org/officeDocument/2006/relationships/hyperlink" Target="http://iphylo.org/~rpage/phyloinformatics/services/reconciliation_gbif.php" TargetMode="External"/><Relationship Id="rId6" Type="http://schemas.openxmlformats.org/officeDocument/2006/relationships/hyperlink" Target="http://iphylo.org/~rpage/phyloinformatics/services/reconciliation_globalnames.php" TargetMode="External"/><Relationship Id="rId1" Type="http://schemas.openxmlformats.org/officeDocument/2006/relationships/slideLayout" Target="../slideLayouts/slideLayout2.xml"/><Relationship Id="rId2" Type="http://schemas.openxmlformats.org/officeDocument/2006/relationships/hyperlink" Target="http://iphylo.org/~rpage/phyloinformatics/services/reconciliation_eol.php"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openrefine.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OpenRefine/OpenRefine/wiki/Reconcilable-Data-Sources" TargetMode="External"/><Relationship Id="rId4" Type="http://schemas.openxmlformats.org/officeDocument/2006/relationships/hyperlink" Target="https://github.com/OpenRefine/OpenRefine/wiki/GREL-String-Functions" TargetMode="External"/><Relationship Id="rId1" Type="http://schemas.openxmlformats.org/officeDocument/2006/relationships/slideLayout" Target="../slideLayouts/slideLayout2.xml"/><Relationship Id="rId2" Type="http://schemas.openxmlformats.org/officeDocument/2006/relationships/hyperlink" Target="http://openrefine.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fontScale="90000"/>
          </a:bodyPr>
          <a:lstStyle/>
          <a:p>
            <a:r>
              <a:rPr lang="en-US" b="1" dirty="0" smtClean="0"/>
              <a:t>Demo: </a:t>
            </a:r>
            <a:r>
              <a:rPr lang="en-US" b="1" dirty="0" smtClean="0"/>
              <a:t/>
            </a:r>
            <a:br>
              <a:rPr lang="en-US" b="1" dirty="0" smtClean="0"/>
            </a:br>
            <a:r>
              <a:rPr lang="en-US" dirty="0" smtClean="0"/>
              <a:t>Data curation with </a:t>
            </a:r>
            <a:r>
              <a:rPr lang="en-US" b="1" dirty="0" smtClean="0"/>
              <a:t>Open Refine</a:t>
            </a:r>
            <a:endParaRPr lang="en-US" b="1"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578160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07393" y="2079311"/>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45177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7155516" y="3300803"/>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7179939" y="365124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4084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2422" y="4145904"/>
            <a:ext cx="1730022" cy="1200329"/>
          </a:xfrm>
          <a:prstGeom prst="rect">
            <a:avLst/>
          </a:prstGeom>
          <a:noFill/>
        </p:spPr>
        <p:txBody>
          <a:bodyPr wrap="square" rtlCol="0">
            <a:spAutoFit/>
          </a:bodyPr>
          <a:lstStyle/>
          <a:p>
            <a:pPr algn="r"/>
            <a:r>
              <a:rPr lang="en-US" dirty="0" smtClean="0"/>
              <a:t>Don’t be afraid to make mistakes!</a:t>
            </a:r>
          </a:p>
          <a:p>
            <a:endParaRPr lang="en-US" dirty="0"/>
          </a:p>
        </p:txBody>
      </p:sp>
    </p:spTree>
    <p:extLst>
      <p:ext uri="{BB962C8B-B14F-4D97-AF65-F5344CB8AC3E}">
        <p14:creationId xmlns:p14="http://schemas.microsoft.com/office/powerpoint/2010/main" val="132733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 and Apply!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1551283"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872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5727966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6781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74629164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2490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042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17690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a:t>
            </a:r>
            <a:endParaRPr lang="en-US" dirty="0"/>
          </a:p>
        </p:txBody>
      </p:sp>
      <p:sp>
        <p:nvSpPr>
          <p:cNvPr id="3" name="Content Placeholder 2"/>
          <p:cNvSpPr>
            <a:spLocks noGrp="1"/>
          </p:cNvSpPr>
          <p:nvPr>
            <p:ph idx="1"/>
          </p:nvPr>
        </p:nvSpPr>
        <p:spPr/>
        <p:txBody>
          <a:bodyPr/>
          <a:lstStyle/>
          <a:p>
            <a:r>
              <a:rPr lang="en-US" dirty="0" smtClean="0"/>
              <a:t>Data often needs to be </a:t>
            </a:r>
            <a:r>
              <a:rPr lang="en-US" b="1" i="1" dirty="0" smtClean="0"/>
              <a:t>normalized</a:t>
            </a:r>
            <a:r>
              <a:rPr lang="en-US" dirty="0" smtClean="0"/>
              <a:t>, or </a:t>
            </a:r>
            <a:r>
              <a:rPr lang="en-US" b="1" i="1" dirty="0" smtClean="0"/>
              <a:t>standardized </a:t>
            </a:r>
            <a:r>
              <a:rPr lang="en-US" dirty="0" smtClean="0"/>
              <a:t>for analysis, publication and sharing</a:t>
            </a:r>
          </a:p>
          <a:p>
            <a:r>
              <a:rPr lang="en-US" b="1" dirty="0" smtClean="0"/>
              <a:t>This is a fundamental part of data curation</a:t>
            </a:r>
          </a:p>
          <a:p>
            <a:r>
              <a:rPr lang="en-US" dirty="0" smtClean="0"/>
              <a:t>Excel is often not good for this</a:t>
            </a:r>
            <a:endParaRPr lang="en-US" dirty="0"/>
          </a:p>
        </p:txBody>
      </p:sp>
    </p:spTree>
    <p:extLst>
      <p:ext uri="{BB962C8B-B14F-4D97-AF65-F5344CB8AC3E}">
        <p14:creationId xmlns:p14="http://schemas.microsoft.com/office/powerpoint/2010/main" val="213734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lstStyle/>
          <a:p>
            <a:r>
              <a:rPr lang="en-US" dirty="0" smtClean="0"/>
              <a:t>Key collision (fastest, safest)</a:t>
            </a:r>
          </a:p>
          <a:p>
            <a:pPr lvl="1"/>
            <a:r>
              <a:rPr lang="en-US" dirty="0" smtClean="0"/>
              <a:t>Fingerprint, </a:t>
            </a:r>
            <a:r>
              <a:rPr lang="en-US" dirty="0" err="1" smtClean="0"/>
              <a:t>Ngram</a:t>
            </a:r>
            <a:r>
              <a:rPr lang="en-US" dirty="0" smtClean="0"/>
              <a:t> Fingerprint = defaults</a:t>
            </a:r>
          </a:p>
          <a:p>
            <a:pPr lvl="2"/>
            <a:r>
              <a:rPr lang="en-US" dirty="0" smtClean="0"/>
              <a:t>Match normalized strings in different ways</a:t>
            </a:r>
          </a:p>
          <a:p>
            <a:pPr lvl="1"/>
            <a:r>
              <a:rPr lang="en-US" dirty="0" err="1" smtClean="0"/>
              <a:t>Metaphone</a:t>
            </a:r>
            <a:r>
              <a:rPr lang="en-US" dirty="0" smtClean="0"/>
              <a:t> = </a:t>
            </a:r>
            <a:r>
              <a:rPr lang="en-US" dirty="0"/>
              <a:t>E</a:t>
            </a:r>
            <a:r>
              <a:rPr lang="en-US" dirty="0" smtClean="0"/>
              <a:t>nglish pronunciation</a:t>
            </a:r>
          </a:p>
          <a:p>
            <a:r>
              <a:rPr lang="en-US" dirty="0" smtClean="0"/>
              <a:t>Nearest Neighbor</a:t>
            </a:r>
          </a:p>
          <a:p>
            <a:pPr lvl="1"/>
            <a:r>
              <a:rPr lang="en-US" dirty="0" smtClean="0"/>
              <a:t>PPM = Partial matching</a:t>
            </a:r>
          </a:p>
          <a:p>
            <a:pPr lvl="1"/>
            <a:r>
              <a:rPr lang="en-US" dirty="0" err="1" smtClean="0"/>
              <a:t>Levenshtein</a:t>
            </a:r>
            <a:r>
              <a:rPr lang="en-US" dirty="0" smtClean="0"/>
              <a:t> = edit distance</a:t>
            </a:r>
          </a:p>
          <a:p>
            <a:endParaRPr lang="en-US" dirty="0"/>
          </a:p>
        </p:txBody>
      </p:sp>
    </p:spTree>
    <p:extLst>
      <p:ext uri="{BB962C8B-B14F-4D97-AF65-F5344CB8AC3E}">
        <p14:creationId xmlns:p14="http://schemas.microsoft.com/office/powerpoint/2010/main" val="2666691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clusters!</a:t>
            </a:r>
            <a:endParaRPr lang="en-US" dirty="0"/>
          </a:p>
        </p:txBody>
      </p:sp>
      <p:pic>
        <p:nvPicPr>
          <p:cNvPr id="4" name="Picture 3" descr="Screen Shot 2014-06-25 at 2.5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1689100"/>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Tree>
    <p:extLst>
      <p:ext uri="{BB962C8B-B14F-4D97-AF65-F5344CB8AC3E}">
        <p14:creationId xmlns:p14="http://schemas.microsoft.com/office/powerpoint/2010/main" val="215615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a:t>
            </a:r>
            <a:r>
              <a:rPr lang="en-US" dirty="0" smtClean="0"/>
              <a:t>Explore Open Refine	</a:t>
            </a:r>
            <a:endParaRPr lang="en-US" dirty="0"/>
          </a:p>
        </p:txBody>
      </p:sp>
      <p:sp>
        <p:nvSpPr>
          <p:cNvPr id="3" name="Content Placeholder 2"/>
          <p:cNvSpPr>
            <a:spLocks noGrp="1"/>
          </p:cNvSpPr>
          <p:nvPr>
            <p:ph idx="1"/>
          </p:nvPr>
        </p:nvSpPr>
        <p:spPr/>
        <p:txBody>
          <a:bodyPr/>
          <a:lstStyle/>
          <a:p>
            <a:r>
              <a:rPr lang="en-US" dirty="0" smtClean="0"/>
              <a:t>Using the NYPL dataset, try clustering and cleaning other columns</a:t>
            </a:r>
          </a:p>
          <a:p>
            <a:pPr lvl="1"/>
            <a:r>
              <a:rPr lang="en-US" dirty="0" smtClean="0"/>
              <a:t>What transformations need to be made?</a:t>
            </a:r>
          </a:p>
          <a:p>
            <a:pPr lvl="1"/>
            <a:r>
              <a:rPr lang="en-US" dirty="0" smtClean="0"/>
              <a:t>What clustering methods work best?</a:t>
            </a:r>
          </a:p>
          <a:p>
            <a:r>
              <a:rPr lang="en-US" dirty="0"/>
              <a:t>Try extracting your operations</a:t>
            </a:r>
          </a:p>
          <a:p>
            <a:endParaRPr lang="en-US" dirty="0" smtClean="0"/>
          </a:p>
          <a:p>
            <a:endParaRPr lang="en-US" dirty="0" smtClean="0"/>
          </a:p>
          <a:p>
            <a:endParaRPr lang="en-US" dirty="0"/>
          </a:p>
        </p:txBody>
      </p:sp>
    </p:spTree>
    <p:extLst>
      <p:ext uri="{BB962C8B-B14F-4D97-AF65-F5344CB8AC3E}">
        <p14:creationId xmlns:p14="http://schemas.microsoft.com/office/powerpoint/2010/main" val="12537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II. </a:t>
            </a:r>
            <a:r>
              <a:rPr lang="en-US" dirty="0" smtClean="0"/>
              <a:t>Reconciliation &amp; find &amp; replace with GREL</a:t>
            </a:r>
            <a:endParaRPr lang="en-US" dirty="0"/>
          </a:p>
        </p:txBody>
      </p:sp>
      <p:sp>
        <p:nvSpPr>
          <p:cNvPr id="3" name="Content Placeholder 2"/>
          <p:cNvSpPr>
            <a:spLocks noGrp="1"/>
          </p:cNvSpPr>
          <p:nvPr>
            <p:ph idx="1"/>
          </p:nvPr>
        </p:nvSpPr>
        <p:spPr/>
        <p:txBody>
          <a:bodyPr/>
          <a:lstStyle/>
          <a:p>
            <a:r>
              <a:rPr lang="en-US" dirty="0" smtClean="0"/>
              <a:t>For this example, we’ll use the “</a:t>
            </a:r>
            <a:r>
              <a:rPr lang="en-US" dirty="0" err="1" smtClean="0"/>
              <a:t>biodiversity.txt</a:t>
            </a:r>
            <a:r>
              <a:rPr lang="en-US" dirty="0" smtClean="0"/>
              <a:t>” dataset</a:t>
            </a:r>
          </a:p>
          <a:p>
            <a:r>
              <a:rPr lang="en-US" dirty="0" smtClean="0"/>
              <a:t>Reconciliation = comparing and correcting data fields according to a master </a:t>
            </a:r>
            <a:r>
              <a:rPr lang="en-US" dirty="0" smtClean="0"/>
              <a:t>list</a:t>
            </a:r>
          </a:p>
          <a:p>
            <a:r>
              <a:rPr lang="en-US" dirty="0" smtClean="0"/>
              <a:t>GREL = Google Refine Expression Language</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68417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pPr marL="0" indent="0" algn="ctr">
              <a:buNone/>
            </a:pPr>
            <a:r>
              <a:rPr lang="en-US" dirty="0" smtClean="0"/>
              <a:t>“a semi</a:t>
            </a:r>
            <a:r>
              <a:rPr lang="en-US" dirty="0"/>
              <a:t>-automated process of matching text names to database IDs (keys). This is semi-automated because in some cases, machine alone is not sufficient and human </a:t>
            </a:r>
            <a:r>
              <a:rPr lang="en-US" dirty="0" smtClean="0"/>
              <a:t>judgment </a:t>
            </a:r>
            <a:r>
              <a:rPr lang="en-US" dirty="0"/>
              <a:t>is essential</a:t>
            </a:r>
            <a:r>
              <a:rPr lang="en-US" dirty="0" smtClean="0"/>
              <a:t>.”</a:t>
            </a:r>
          </a:p>
          <a:p>
            <a:endParaRPr lang="en-US" dirty="0"/>
          </a:p>
        </p:txBody>
      </p:sp>
    </p:spTree>
    <p:extLst>
      <p:ext uri="{BB962C8B-B14F-4D97-AF65-F5344CB8AC3E}">
        <p14:creationId xmlns:p14="http://schemas.microsoft.com/office/powerpoint/2010/main" val="2368227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Used for:</a:t>
            </a:r>
          </a:p>
          <a:p>
            <a:pPr lvl="1"/>
            <a:r>
              <a:rPr lang="en-US" u="sng" dirty="0" smtClean="0"/>
              <a:t>Retroactively controlling a vocabulary</a:t>
            </a:r>
          </a:p>
          <a:p>
            <a:pPr lvl="1"/>
            <a:r>
              <a:rPr lang="en-US" dirty="0" smtClean="0"/>
              <a:t>Linking to and pulling additional data from a larger data store</a:t>
            </a:r>
          </a:p>
          <a:p>
            <a:pPr lvl="1"/>
            <a:r>
              <a:rPr lang="en-US" dirty="0" smtClean="0"/>
              <a:t>In biology: to correct species names</a:t>
            </a:r>
            <a:endParaRPr lang="en-US" dirty="0"/>
          </a:p>
          <a:p>
            <a:pPr lvl="1"/>
            <a:r>
              <a:rPr lang="en-US" dirty="0" smtClean="0"/>
              <a:t>From Rod Page’s </a:t>
            </a:r>
            <a:r>
              <a:rPr lang="en-US" dirty="0" err="1" smtClean="0"/>
              <a:t>iPhylo</a:t>
            </a:r>
            <a:r>
              <a:rPr lang="en-US" dirty="0" smtClean="0"/>
              <a:t> Blog</a:t>
            </a:r>
          </a:p>
          <a:p>
            <a:pPr lvl="2"/>
            <a:r>
              <a:rPr lang="en-US" dirty="0" smtClean="0">
                <a:hlinkClick r:id="rId2"/>
              </a:rPr>
              <a:t>http</a:t>
            </a:r>
            <a:r>
              <a:rPr lang="en-US" dirty="0">
                <a:hlinkClick r:id="rId2"/>
              </a:rPr>
              <a:t>://iphylo.blogspot.com/2012/02/using-google-refine-and-</a:t>
            </a:r>
            <a:r>
              <a:rPr lang="en-US" dirty="0" smtClean="0">
                <a:hlinkClick r:id="rId2"/>
              </a:rPr>
              <a:t>taxonomic.html</a:t>
            </a:r>
            <a:endParaRPr lang="en-US" dirty="0" smtClean="0"/>
          </a:p>
          <a:p>
            <a:pPr marL="457200" lvl="1" indent="0">
              <a:buNone/>
            </a:pPr>
            <a:endParaRPr lang="en-US" dirty="0" smtClean="0"/>
          </a:p>
        </p:txBody>
      </p:sp>
    </p:spTree>
    <p:extLst>
      <p:ext uri="{BB962C8B-B14F-4D97-AF65-F5344CB8AC3E}">
        <p14:creationId xmlns:p14="http://schemas.microsoft.com/office/powerpoint/2010/main" val="1937913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scientificName</a:t>
            </a:r>
            <a:r>
              <a:rPr lang="en-US" dirty="0" smtClean="0"/>
              <a:t>” &gt; Reconcile &gt;</a:t>
            </a:r>
            <a:br>
              <a:rPr lang="en-US" dirty="0" smtClean="0"/>
            </a:br>
            <a:r>
              <a:rPr lang="en-US" dirty="0" smtClean="0"/>
              <a:t>Start reconciling </a:t>
            </a:r>
            <a:endParaRPr lang="en-US" dirty="0"/>
          </a:p>
        </p:txBody>
      </p:sp>
      <p:pic>
        <p:nvPicPr>
          <p:cNvPr id="4" name="Content Placeholder 3" descr="recon1.tiff"/>
          <p:cNvPicPr>
            <a:picLocks noGrp="1" noChangeAspect="1"/>
          </p:cNvPicPr>
          <p:nvPr>
            <p:ph idx="1"/>
          </p:nvPr>
        </p:nvPicPr>
        <p:blipFill>
          <a:blip r:embed="rId2">
            <a:extLst>
              <a:ext uri="{28A0092B-C50C-407E-A947-70E740481C1C}">
                <a14:useLocalDpi xmlns:a14="http://schemas.microsoft.com/office/drawing/2010/main" val="0"/>
              </a:ext>
            </a:extLst>
          </a:blip>
          <a:srcRect l="-3563" r="-3563"/>
          <a:stretch>
            <a:fillRect/>
          </a:stretch>
        </p:blipFill>
        <p:spPr/>
      </p:pic>
      <p:cxnSp>
        <p:nvCxnSpPr>
          <p:cNvPr id="5" name="Straight Arrow Connector 4"/>
          <p:cNvCxnSpPr/>
          <p:nvPr/>
        </p:nvCxnSpPr>
        <p:spPr>
          <a:xfrm flipV="1">
            <a:off x="3921949" y="410620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8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01473"/>
          </a:xfrm>
        </p:spPr>
        <p:txBody>
          <a:bodyPr>
            <a:normAutofit fontScale="90000"/>
          </a:bodyPr>
          <a:lstStyle/>
          <a:p>
            <a:r>
              <a:rPr lang="en-US" sz="3400" dirty="0" smtClean="0"/>
              <a:t>Select “Add </a:t>
            </a:r>
            <a:r>
              <a:rPr lang="en-US" sz="3400" dirty="0" err="1" smtClean="0"/>
              <a:t>Namespaced</a:t>
            </a:r>
            <a:r>
              <a:rPr lang="en-US" sz="3400" dirty="0" smtClean="0"/>
              <a:t> Service</a:t>
            </a:r>
            <a:endParaRPr lang="en-US" sz="3400" dirty="0"/>
          </a:p>
        </p:txBody>
      </p:sp>
      <p:pic>
        <p:nvPicPr>
          <p:cNvPr id="4" name="Content Placeholder 3" descr="recon2.tiff"/>
          <p:cNvPicPr>
            <a:picLocks noGrp="1" noChangeAspect="1"/>
          </p:cNvPicPr>
          <p:nvPr>
            <p:ph idx="1"/>
          </p:nvPr>
        </p:nvPicPr>
        <p:blipFill>
          <a:blip r:embed="rId2">
            <a:extLst>
              <a:ext uri="{28A0092B-C50C-407E-A947-70E740481C1C}">
                <a14:useLocalDpi xmlns:a14="http://schemas.microsoft.com/office/drawing/2010/main" val="0"/>
              </a:ext>
            </a:extLst>
          </a:blip>
          <a:srcRect t="8096" b="8096"/>
          <a:stretch>
            <a:fillRect/>
          </a:stretch>
        </p:blipFill>
        <p:spPr>
          <a:xfrm>
            <a:off x="1481138" y="2163763"/>
            <a:ext cx="6181725" cy="3398837"/>
          </a:xfrm>
        </p:spPr>
      </p:pic>
      <p:cxnSp>
        <p:nvCxnSpPr>
          <p:cNvPr id="5" name="Straight Arrow Connector 4"/>
          <p:cNvCxnSpPr/>
          <p:nvPr/>
        </p:nvCxnSpPr>
        <p:spPr>
          <a:xfrm flipV="1">
            <a:off x="2320863" y="4289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013" y="911536"/>
            <a:ext cx="9025551" cy="1077218"/>
          </a:xfrm>
          <a:prstGeom prst="rect">
            <a:avLst/>
          </a:prstGeom>
        </p:spPr>
        <p:txBody>
          <a:bodyPr wrap="square">
            <a:spAutoFit/>
          </a:bodyPr>
          <a:lstStyle/>
          <a:p>
            <a:pPr algn="ctr"/>
            <a:r>
              <a:rPr lang="en-US" sz="3200" dirty="0" smtClean="0">
                <a:hlinkClick r:id="rId3"/>
              </a:rPr>
              <a:t>http</a:t>
            </a:r>
            <a:r>
              <a:rPr lang="en-US" sz="3200" dirty="0">
                <a:hlinkClick r:id="rId3"/>
              </a:rPr>
              <a:t>://iphylo.org/~rpage/phyloinformatics/services/reconciliation_eol.php</a:t>
            </a:r>
          </a:p>
        </p:txBody>
      </p:sp>
    </p:spTree>
    <p:extLst>
      <p:ext uri="{BB962C8B-B14F-4D97-AF65-F5344CB8AC3E}">
        <p14:creationId xmlns:p14="http://schemas.microsoft.com/office/powerpoint/2010/main" val="3456235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EOL: </a:t>
            </a:r>
            <a:r>
              <a:rPr lang="en-US" dirty="0">
                <a:hlinkClick r:id="rId2"/>
              </a:rPr>
              <a:t>http://iphylo.org/~rpage/phyloinformatics/services/reconciliation_eol.php</a:t>
            </a:r>
          </a:p>
          <a:p>
            <a:r>
              <a:rPr lang="en-US" dirty="0"/>
              <a:t>NCBI taxonomy: </a:t>
            </a:r>
            <a:r>
              <a:rPr lang="en-US" dirty="0">
                <a:hlinkClick r:id="rId3"/>
              </a:rPr>
              <a:t>http://iphylo.org/~rpage/phyloinformatics/services/reconciliation_ncbi.php</a:t>
            </a:r>
          </a:p>
          <a:p>
            <a:r>
              <a:rPr lang="en-US" dirty="0" err="1"/>
              <a:t>uBio</a:t>
            </a:r>
            <a:r>
              <a:rPr lang="en-US" dirty="0"/>
              <a:t> </a:t>
            </a:r>
            <a:r>
              <a:rPr lang="en-US" dirty="0" err="1"/>
              <a:t>FindIT</a:t>
            </a:r>
            <a:r>
              <a:rPr lang="en-US" dirty="0"/>
              <a:t>: </a:t>
            </a:r>
            <a:r>
              <a:rPr lang="en-US" dirty="0">
                <a:hlinkClick r:id="rId4"/>
              </a:rPr>
              <a:t>http://iphylo.org/~rpage/phyloinformatics/services/reconciliation_ubio.php </a:t>
            </a:r>
            <a:r>
              <a:rPr lang="en-US" dirty="0" smtClean="0"/>
              <a:t>GBIF</a:t>
            </a:r>
            <a:r>
              <a:rPr lang="en-US" dirty="0"/>
              <a:t>: </a:t>
            </a:r>
            <a:r>
              <a:rPr lang="en-US" dirty="0">
                <a:hlinkClick r:id="rId5"/>
              </a:rPr>
              <a:t>http://iphylo.org/~rpage/phyloinformatics/services/reconciliation_gbif.php</a:t>
            </a:r>
          </a:p>
          <a:p>
            <a:r>
              <a:rPr lang="en-US" dirty="0"/>
              <a:t>Global Names </a:t>
            </a:r>
            <a:r>
              <a:rPr lang="en-US" dirty="0" err="1"/>
              <a:t>Index:</a:t>
            </a:r>
            <a:r>
              <a:rPr lang="en-US" dirty="0" err="1">
                <a:hlinkClick r:id="rId6"/>
              </a:rPr>
              <a:t>http</a:t>
            </a:r>
            <a:r>
              <a:rPr lang="en-US" dirty="0">
                <a:hlinkClick r:id="rId6"/>
              </a:rPr>
              <a:t>://iphylo.org/~rpage/phyloinformatics/services/reconciliation_globalnames.php</a:t>
            </a:r>
          </a:p>
          <a:p>
            <a:endParaRPr lang="en-US" dirty="0"/>
          </a:p>
        </p:txBody>
      </p:sp>
    </p:spTree>
    <p:extLst>
      <p:ext uri="{BB962C8B-B14F-4D97-AF65-F5344CB8AC3E}">
        <p14:creationId xmlns:p14="http://schemas.microsoft.com/office/powerpoint/2010/main" val="896016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Reconciling!</a:t>
            </a:r>
            <a:endParaRPr lang="en-US" dirty="0"/>
          </a:p>
        </p:txBody>
      </p:sp>
      <p:pic>
        <p:nvPicPr>
          <p:cNvPr id="4" name="Content Placeholder 3" descr="recon3.tiff"/>
          <p:cNvPicPr>
            <a:picLocks noGrp="1" noChangeAspect="1"/>
          </p:cNvPicPr>
          <p:nvPr>
            <p:ph idx="1"/>
          </p:nvPr>
        </p:nvPicPr>
        <p:blipFill>
          <a:blip r:embed="rId2">
            <a:extLst>
              <a:ext uri="{28A0092B-C50C-407E-A947-70E740481C1C}">
                <a14:useLocalDpi xmlns:a14="http://schemas.microsoft.com/office/drawing/2010/main" val="0"/>
              </a:ext>
            </a:extLst>
          </a:blip>
          <a:srcRect l="-6395" r="-6395"/>
          <a:stretch>
            <a:fillRect/>
          </a:stretch>
        </p:blipFill>
        <p:spPr/>
      </p:pic>
      <p:cxnSp>
        <p:nvCxnSpPr>
          <p:cNvPr id="5" name="Straight Arrow Connector 4"/>
          <p:cNvCxnSpPr/>
          <p:nvPr/>
        </p:nvCxnSpPr>
        <p:spPr>
          <a:xfrm flipV="1">
            <a:off x="5869283" y="581775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641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 Refine (formerly Google Refine)	</a:t>
            </a:r>
            <a:endParaRPr lang="en-US" dirty="0"/>
          </a:p>
        </p:txBody>
      </p:sp>
      <p:sp>
        <p:nvSpPr>
          <p:cNvPr id="3" name="Content Placeholder 2"/>
          <p:cNvSpPr>
            <a:spLocks noGrp="1"/>
          </p:cNvSpPr>
          <p:nvPr>
            <p:ph idx="1"/>
          </p:nvPr>
        </p:nvSpPr>
        <p:spPr>
          <a:xfrm>
            <a:off x="457200" y="1600201"/>
            <a:ext cx="8229600" cy="4171244"/>
          </a:xfrm>
        </p:spPr>
        <p:txBody>
          <a:bodyPr>
            <a:normAutofit lnSpcReduction="10000"/>
          </a:bodyPr>
          <a:lstStyle/>
          <a:p>
            <a:r>
              <a:rPr lang="en-US" dirty="0" smtClean="0"/>
              <a:t>Powerful, free </a:t>
            </a:r>
            <a:r>
              <a:rPr lang="en-US" dirty="0"/>
              <a:t>&amp; open </a:t>
            </a:r>
            <a:r>
              <a:rPr lang="en-US" dirty="0" smtClean="0"/>
              <a:t>source tool for manipulating and cleaning data</a:t>
            </a:r>
          </a:p>
          <a:p>
            <a:r>
              <a:rPr lang="en-US" dirty="0" smtClean="0"/>
              <a:t>Looks like a spreadsheet (Excel), acts like a database</a:t>
            </a:r>
          </a:p>
          <a:p>
            <a:r>
              <a:rPr lang="en-US" dirty="0" smtClean="0"/>
              <a:t>Runs in a browser but does not require internet </a:t>
            </a:r>
            <a:r>
              <a:rPr lang="en-US" dirty="0" smtClean="0"/>
              <a:t>connection</a:t>
            </a:r>
          </a:p>
          <a:p>
            <a:r>
              <a:rPr lang="en-US" dirty="0" smtClean="0"/>
              <a:t>Does NOT require access to Google</a:t>
            </a:r>
            <a:endParaRPr lang="en-US" dirty="0" smtClean="0"/>
          </a:p>
          <a:p>
            <a:r>
              <a:rPr lang="en-US" dirty="0">
                <a:hlinkClick r:id="rId3"/>
              </a:rPr>
              <a:t>http://openrefine.org</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460468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might take a while…</a:t>
            </a:r>
            <a:endParaRPr lang="en-US" dirty="0"/>
          </a:p>
        </p:txBody>
      </p:sp>
      <p:pic>
        <p:nvPicPr>
          <p:cNvPr id="4" name="Content Placeholder 3" descr="recon4.tiff"/>
          <p:cNvPicPr>
            <a:picLocks noGrp="1" noChangeAspect="1"/>
          </p:cNvPicPr>
          <p:nvPr>
            <p:ph idx="1"/>
          </p:nvPr>
        </p:nvPicPr>
        <p:blipFill>
          <a:blip r:embed="rId2">
            <a:extLst>
              <a:ext uri="{28A0092B-C50C-407E-A947-70E740481C1C}">
                <a14:useLocalDpi xmlns:a14="http://schemas.microsoft.com/office/drawing/2010/main" val="0"/>
              </a:ext>
            </a:extLst>
          </a:blip>
          <a:srcRect t="-122603" b="-122603"/>
          <a:stretch>
            <a:fillRect/>
          </a:stretch>
        </p:blipFill>
        <p:spPr/>
      </p:pic>
    </p:spTree>
    <p:extLst>
      <p:ext uri="{BB962C8B-B14F-4D97-AF65-F5344CB8AC3E}">
        <p14:creationId xmlns:p14="http://schemas.microsoft.com/office/powerpoint/2010/main" val="540973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Match each cell to best candidate</a:t>
            </a:r>
            <a:endParaRPr lang="en-US" dirty="0"/>
          </a:p>
        </p:txBody>
      </p:sp>
      <p:pic>
        <p:nvPicPr>
          <p:cNvPr id="4" name="Content Placeholder 3" descr="actions.tiff"/>
          <p:cNvPicPr>
            <a:picLocks noGrp="1" noChangeAspect="1"/>
          </p:cNvPicPr>
          <p:nvPr>
            <p:ph idx="1"/>
          </p:nvPr>
        </p:nvPicPr>
        <p:blipFill>
          <a:blip r:embed="rId2">
            <a:extLst>
              <a:ext uri="{28A0092B-C50C-407E-A947-70E740481C1C}">
                <a14:useLocalDpi xmlns:a14="http://schemas.microsoft.com/office/drawing/2010/main" val="0"/>
              </a:ext>
            </a:extLst>
          </a:blip>
          <a:srcRect t="6519" b="6519"/>
          <a:stretch>
            <a:fillRect/>
          </a:stretch>
        </p:blipFill>
        <p:spPr/>
      </p:pic>
      <p:cxnSp>
        <p:nvCxnSpPr>
          <p:cNvPr id="6" name="Straight Arrow Connector 5"/>
          <p:cNvCxnSpPr/>
          <p:nvPr/>
        </p:nvCxnSpPr>
        <p:spPr>
          <a:xfrm flipV="1">
            <a:off x="2976505" y="4458984"/>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0687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scientificName</a:t>
            </a:r>
            <a:r>
              <a:rPr lang="en-US" dirty="0" smtClean="0"/>
              <a:t>” &gt; Edit column &gt; Add column based on this column</a:t>
            </a:r>
            <a:endParaRPr lang="en-US" dirty="0"/>
          </a:p>
        </p:txBody>
      </p:sp>
      <p:pic>
        <p:nvPicPr>
          <p:cNvPr id="4" name="Content Placeholder 3" descr="recon5.tiff"/>
          <p:cNvPicPr>
            <a:picLocks noGrp="1" noChangeAspect="1"/>
          </p:cNvPicPr>
          <p:nvPr>
            <p:ph idx="1"/>
          </p:nvPr>
        </p:nvPicPr>
        <p:blipFill>
          <a:blip r:embed="rId2">
            <a:extLst>
              <a:ext uri="{28A0092B-C50C-407E-A947-70E740481C1C}">
                <a14:useLocalDpi xmlns:a14="http://schemas.microsoft.com/office/drawing/2010/main" val="0"/>
              </a:ext>
            </a:extLst>
          </a:blip>
          <a:srcRect l="-8190" r="-8190"/>
          <a:stretch>
            <a:fillRect/>
          </a:stretch>
        </p:blipFill>
        <p:spPr/>
      </p:pic>
      <p:cxnSp>
        <p:nvCxnSpPr>
          <p:cNvPr id="5" name="Straight Arrow Connector 4"/>
          <p:cNvCxnSpPr/>
          <p:nvPr/>
        </p:nvCxnSpPr>
        <p:spPr>
          <a:xfrm flipV="1">
            <a:off x="4754505"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750728" y="3273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2384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ddcolumn.tiff"/>
          <p:cNvPicPr>
            <a:picLocks noGrp="1" noChangeAspect="1"/>
          </p:cNvPicPr>
          <p:nvPr>
            <p:ph idx="1"/>
          </p:nvPr>
        </p:nvPicPr>
        <p:blipFill>
          <a:blip r:embed="rId2">
            <a:extLst>
              <a:ext uri="{28A0092B-C50C-407E-A947-70E740481C1C}">
                <a14:useLocalDpi xmlns:a14="http://schemas.microsoft.com/office/drawing/2010/main" val="0"/>
              </a:ext>
            </a:extLst>
          </a:blip>
          <a:srcRect l="-16406" r="-16406"/>
          <a:stretch>
            <a:fillRect/>
          </a:stretch>
        </p:blipFill>
        <p:spPr>
          <a:xfrm>
            <a:off x="365950" y="1301796"/>
            <a:ext cx="8229600" cy="4525963"/>
          </a:xfrm>
        </p:spPr>
      </p:pic>
      <p:cxnSp>
        <p:nvCxnSpPr>
          <p:cNvPr id="5" name="Straight Arrow Connector 4"/>
          <p:cNvCxnSpPr/>
          <p:nvPr/>
        </p:nvCxnSpPr>
        <p:spPr>
          <a:xfrm flipV="1">
            <a:off x="2694283" y="2047002"/>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516529" y="547701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551283" y="2822094"/>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Expression: </a:t>
            </a:r>
            <a:r>
              <a:rPr lang="en-US" dirty="0" err="1" smtClean="0"/>
              <a:t>cell.recon.match.name</a:t>
            </a:r>
            <a:endParaRPr lang="en-US" dirty="0"/>
          </a:p>
        </p:txBody>
      </p:sp>
    </p:spTree>
    <p:extLst>
      <p:ext uri="{BB962C8B-B14F-4D97-AF65-F5344CB8AC3E}">
        <p14:creationId xmlns:p14="http://schemas.microsoft.com/office/powerpoint/2010/main" val="1201814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a:t>
            </a:r>
            <a:endParaRPr lang="en-US" dirty="0"/>
          </a:p>
        </p:txBody>
      </p:sp>
      <p:pic>
        <p:nvPicPr>
          <p:cNvPr id="4" name="Content Placeholder 3" descr="recon7.tiff"/>
          <p:cNvPicPr>
            <a:picLocks noGrp="1" noChangeAspect="1"/>
          </p:cNvPicPr>
          <p:nvPr>
            <p:ph idx="1"/>
          </p:nvPr>
        </p:nvPicPr>
        <p:blipFill>
          <a:blip r:embed="rId3">
            <a:extLst>
              <a:ext uri="{28A0092B-C50C-407E-A947-70E740481C1C}">
                <a14:useLocalDpi xmlns:a14="http://schemas.microsoft.com/office/drawing/2010/main" val="0"/>
              </a:ext>
            </a:extLst>
          </a:blip>
          <a:srcRect l="-11227" r="-11227"/>
          <a:stretch>
            <a:fillRect/>
          </a:stretch>
        </p:blipFill>
        <p:spPr/>
      </p:pic>
    </p:spTree>
    <p:extLst>
      <p:ext uri="{BB962C8B-B14F-4D97-AF65-F5344CB8AC3E}">
        <p14:creationId xmlns:p14="http://schemas.microsoft.com/office/powerpoint/2010/main" val="2865210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Find and Replace in Open </a:t>
            </a:r>
            <a:r>
              <a:rPr lang="en-US" dirty="0" smtClean="0"/>
              <a:t>Refine</a:t>
            </a:r>
            <a:endParaRPr lang="en-US" dirty="0"/>
          </a:p>
        </p:txBody>
      </p:sp>
      <p:sp>
        <p:nvSpPr>
          <p:cNvPr id="3" name="Content Placeholder 2"/>
          <p:cNvSpPr>
            <a:spLocks noGrp="1"/>
          </p:cNvSpPr>
          <p:nvPr>
            <p:ph idx="1"/>
          </p:nvPr>
        </p:nvSpPr>
        <p:spPr/>
        <p:txBody>
          <a:bodyPr>
            <a:normAutofit/>
          </a:bodyPr>
          <a:lstStyle/>
          <a:p>
            <a:r>
              <a:rPr lang="en-US" dirty="0"/>
              <a:t>O</a:t>
            </a:r>
            <a:r>
              <a:rPr lang="en-US" dirty="0" smtClean="0"/>
              <a:t>ne </a:t>
            </a:r>
            <a:r>
              <a:rPr lang="en-US" dirty="0"/>
              <a:t>of </a:t>
            </a:r>
            <a:r>
              <a:rPr lang="en-US" dirty="0" smtClean="0"/>
              <a:t>drawback </a:t>
            </a:r>
            <a:r>
              <a:rPr lang="en-US" dirty="0"/>
              <a:t>with this program- some simpler things in Excel are a little more complicated here.  </a:t>
            </a:r>
            <a:endParaRPr lang="en-US" dirty="0" smtClean="0"/>
          </a:p>
          <a:p>
            <a:r>
              <a:rPr lang="en-US" dirty="0" smtClean="0"/>
              <a:t>To </a:t>
            </a:r>
            <a:r>
              <a:rPr lang="en-US" dirty="0"/>
              <a:t>find and replace, you need to write an expression in GREL (Google Refine Expression Language</a:t>
            </a:r>
            <a:r>
              <a:rPr lang="en-US" dirty="0" smtClean="0"/>
              <a:t>)</a:t>
            </a:r>
            <a:endParaRPr lang="en-US" dirty="0"/>
          </a:p>
          <a:p>
            <a:endParaRPr lang="en-US" dirty="0"/>
          </a:p>
        </p:txBody>
      </p:sp>
    </p:spTree>
    <p:extLst>
      <p:ext uri="{BB962C8B-B14F-4D97-AF65-F5344CB8AC3E}">
        <p14:creationId xmlns:p14="http://schemas.microsoft.com/office/powerpoint/2010/main" val="4156500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find and replace with GREL</a:t>
            </a:r>
            <a:endParaRPr lang="en-US" dirty="0"/>
          </a:p>
        </p:txBody>
      </p:sp>
      <p:sp>
        <p:nvSpPr>
          <p:cNvPr id="3" name="Content Placeholder 2"/>
          <p:cNvSpPr>
            <a:spLocks noGrp="1"/>
          </p:cNvSpPr>
          <p:nvPr>
            <p:ph idx="1"/>
          </p:nvPr>
        </p:nvSpPr>
        <p:spPr/>
        <p:txBody>
          <a:bodyPr>
            <a:normAutofit/>
          </a:bodyPr>
          <a:lstStyle/>
          <a:p>
            <a:r>
              <a:rPr lang="en-US" dirty="0" smtClean="0"/>
              <a:t>Click </a:t>
            </a:r>
            <a:r>
              <a:rPr lang="en-US" dirty="0"/>
              <a:t>the triangle on the column you want to edit, select “Transform</a:t>
            </a:r>
            <a:r>
              <a:rPr lang="en-US" dirty="0" smtClean="0"/>
              <a:t>…”</a:t>
            </a:r>
            <a:endParaRPr lang="en-US" dirty="0"/>
          </a:p>
          <a:p>
            <a:r>
              <a:rPr lang="de-DE" dirty="0" err="1" smtClean="0"/>
              <a:t>Enter</a:t>
            </a:r>
            <a:r>
              <a:rPr lang="de-DE" dirty="0"/>
              <a:t> </a:t>
            </a:r>
          </a:p>
          <a:p>
            <a:pPr lvl="1"/>
            <a:r>
              <a:rPr lang="de-DE" i="1" dirty="0" err="1"/>
              <a:t>replace</a:t>
            </a:r>
            <a:r>
              <a:rPr lang="de-DE" i="1" dirty="0"/>
              <a:t>(</a:t>
            </a:r>
            <a:r>
              <a:rPr lang="de-DE" i="1" dirty="0" err="1"/>
              <a:t>cell.value</a:t>
            </a:r>
            <a:r>
              <a:rPr lang="de-DE" i="1" dirty="0" smtClean="0"/>
              <a:t>, “</a:t>
            </a:r>
            <a:r>
              <a:rPr lang="de-DE" i="1" dirty="0" err="1"/>
              <a:t>the</a:t>
            </a:r>
            <a:r>
              <a:rPr lang="de-DE" i="1" dirty="0"/>
              <a:t> </a:t>
            </a:r>
            <a:r>
              <a:rPr lang="de-DE" i="1" dirty="0" err="1"/>
              <a:t>text</a:t>
            </a:r>
            <a:r>
              <a:rPr lang="de-DE" i="1" dirty="0"/>
              <a:t> </a:t>
            </a:r>
            <a:r>
              <a:rPr lang="de-DE" i="1" dirty="0" err="1"/>
              <a:t>you</a:t>
            </a:r>
            <a:r>
              <a:rPr lang="de-DE" i="1" dirty="0"/>
              <a:t> </a:t>
            </a:r>
            <a:r>
              <a:rPr lang="de-DE" i="1" dirty="0" err="1"/>
              <a:t>want</a:t>
            </a:r>
            <a:r>
              <a:rPr lang="de-DE" i="1" dirty="0"/>
              <a:t> </a:t>
            </a:r>
            <a:r>
              <a:rPr lang="de-DE" i="1" dirty="0" err="1"/>
              <a:t>to</a:t>
            </a:r>
            <a:r>
              <a:rPr lang="de-DE" i="1" dirty="0"/>
              <a:t> </a:t>
            </a:r>
            <a:r>
              <a:rPr lang="de-DE" i="1" dirty="0" err="1"/>
              <a:t>replace</a:t>
            </a:r>
            <a:r>
              <a:rPr lang="de-DE" i="1" dirty="0"/>
              <a:t> in </a:t>
            </a:r>
            <a:r>
              <a:rPr lang="de-DE" i="1" dirty="0" err="1"/>
              <a:t>quotes</a:t>
            </a:r>
            <a:r>
              <a:rPr lang="de-DE" i="1" dirty="0"/>
              <a:t>", “</a:t>
            </a:r>
            <a:r>
              <a:rPr lang="de-DE" i="1" dirty="0" err="1"/>
              <a:t>the</a:t>
            </a:r>
            <a:r>
              <a:rPr lang="de-DE" i="1" dirty="0"/>
              <a:t> </a:t>
            </a:r>
            <a:r>
              <a:rPr lang="de-DE" i="1" dirty="0" err="1"/>
              <a:t>text</a:t>
            </a:r>
            <a:r>
              <a:rPr lang="de-DE" i="1" dirty="0"/>
              <a:t> </a:t>
            </a:r>
            <a:r>
              <a:rPr lang="de-DE" i="1" dirty="0" err="1"/>
              <a:t>you</a:t>
            </a:r>
            <a:r>
              <a:rPr lang="de-DE" i="1" dirty="0"/>
              <a:t> </a:t>
            </a:r>
            <a:r>
              <a:rPr lang="de-DE" i="1" dirty="0" err="1"/>
              <a:t>want</a:t>
            </a:r>
            <a:r>
              <a:rPr lang="de-DE" i="1" dirty="0"/>
              <a:t> </a:t>
            </a:r>
            <a:r>
              <a:rPr lang="de-DE" i="1" dirty="0" err="1"/>
              <a:t>to</a:t>
            </a:r>
            <a:r>
              <a:rPr lang="de-DE" i="1" dirty="0"/>
              <a:t> </a:t>
            </a:r>
            <a:r>
              <a:rPr lang="de-DE" i="1" dirty="0" err="1"/>
              <a:t>replace</a:t>
            </a:r>
            <a:r>
              <a:rPr lang="de-DE" i="1" dirty="0"/>
              <a:t> </a:t>
            </a:r>
            <a:r>
              <a:rPr lang="de-DE" i="1" dirty="0" err="1"/>
              <a:t>it</a:t>
            </a:r>
            <a:r>
              <a:rPr lang="de-DE" i="1" dirty="0"/>
              <a:t> </a:t>
            </a:r>
            <a:r>
              <a:rPr lang="de-DE" i="1" dirty="0" err="1"/>
              <a:t>with</a:t>
            </a:r>
            <a:r>
              <a:rPr lang="de-DE" i="1" dirty="0"/>
              <a:t> in </a:t>
            </a:r>
            <a:r>
              <a:rPr lang="de-DE" i="1" dirty="0" err="1" smtClean="0"/>
              <a:t>quotes</a:t>
            </a:r>
            <a:r>
              <a:rPr lang="de-DE" i="1" dirty="0" smtClean="0"/>
              <a:t>“)</a:t>
            </a:r>
            <a:endParaRPr lang="de-DE" dirty="0"/>
          </a:p>
          <a:p>
            <a:pPr marL="457200" lvl="1" indent="0">
              <a:buNone/>
            </a:pPr>
            <a:r>
              <a:rPr lang="de-DE" dirty="0" err="1"/>
              <a:t>into</a:t>
            </a:r>
            <a:r>
              <a:rPr lang="de-DE" dirty="0"/>
              <a:t> </a:t>
            </a:r>
            <a:r>
              <a:rPr lang="de-DE" dirty="0" err="1"/>
              <a:t>the</a:t>
            </a:r>
            <a:r>
              <a:rPr lang="de-DE" dirty="0"/>
              <a:t> "Expression" </a:t>
            </a:r>
            <a:r>
              <a:rPr lang="de-DE" dirty="0" err="1"/>
              <a:t>field</a:t>
            </a:r>
            <a:r>
              <a:rPr lang="de-DE" dirty="0"/>
              <a:t> -- </a:t>
            </a:r>
            <a:r>
              <a:rPr lang="de-DE" dirty="0" err="1"/>
              <a:t>your</a:t>
            </a:r>
            <a:r>
              <a:rPr lang="de-DE" dirty="0"/>
              <a:t> </a:t>
            </a:r>
            <a:r>
              <a:rPr lang="de-DE" dirty="0" err="1"/>
              <a:t>replaced</a:t>
            </a:r>
            <a:r>
              <a:rPr lang="de-DE" dirty="0"/>
              <a:t> </a:t>
            </a:r>
            <a:r>
              <a:rPr lang="de-DE" dirty="0" err="1"/>
              <a:t>text</a:t>
            </a:r>
            <a:r>
              <a:rPr lang="de-DE" dirty="0"/>
              <a:t> </a:t>
            </a:r>
            <a:r>
              <a:rPr lang="de-DE" dirty="0" err="1"/>
              <a:t>should</a:t>
            </a:r>
            <a:r>
              <a:rPr lang="de-DE" dirty="0"/>
              <a:t> </a:t>
            </a:r>
            <a:r>
              <a:rPr lang="de-DE" dirty="0" err="1"/>
              <a:t>show</a:t>
            </a:r>
            <a:r>
              <a:rPr lang="de-DE" dirty="0"/>
              <a:t> </a:t>
            </a:r>
            <a:r>
              <a:rPr lang="de-DE" dirty="0" err="1"/>
              <a:t>up</a:t>
            </a:r>
            <a:r>
              <a:rPr lang="de-DE" dirty="0"/>
              <a:t> in </a:t>
            </a:r>
            <a:r>
              <a:rPr lang="de-DE" dirty="0" err="1"/>
              <a:t>the</a:t>
            </a:r>
            <a:r>
              <a:rPr lang="de-DE" dirty="0"/>
              <a:t> </a:t>
            </a:r>
            <a:r>
              <a:rPr lang="de-DE" dirty="0" err="1"/>
              <a:t>preview</a:t>
            </a:r>
            <a:r>
              <a:rPr lang="de-DE" dirty="0"/>
              <a:t>-- </a:t>
            </a:r>
            <a:r>
              <a:rPr lang="de-DE" dirty="0" err="1"/>
              <a:t>and</a:t>
            </a:r>
            <a:r>
              <a:rPr lang="de-DE" dirty="0"/>
              <a:t> press "OK"</a:t>
            </a:r>
          </a:p>
          <a:p>
            <a:endParaRPr lang="de-DE" dirty="0"/>
          </a:p>
          <a:p>
            <a:pPr marL="0" indent="0">
              <a:buNone/>
            </a:pPr>
            <a:endParaRPr lang="en-US" dirty="0"/>
          </a:p>
        </p:txBody>
      </p:sp>
    </p:spTree>
    <p:extLst>
      <p:ext uri="{BB962C8B-B14F-4D97-AF65-F5344CB8AC3E}">
        <p14:creationId xmlns:p14="http://schemas.microsoft.com/office/powerpoint/2010/main" val="723988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Tree>
    <p:extLst>
      <p:ext uri="{BB962C8B-B14F-4D97-AF65-F5344CB8AC3E}">
        <p14:creationId xmlns:p14="http://schemas.microsoft.com/office/powerpoint/2010/main" val="8202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
        <p:nvSpPr>
          <p:cNvPr id="6" name="Frame 5"/>
          <p:cNvSpPr/>
          <p:nvPr/>
        </p:nvSpPr>
        <p:spPr>
          <a:xfrm>
            <a:off x="2538590" y="5235221"/>
            <a:ext cx="3430411" cy="395111"/>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420556" y="4381059"/>
            <a:ext cx="2393244" cy="1200329"/>
          </a:xfrm>
          <a:prstGeom prst="rect">
            <a:avLst/>
          </a:prstGeom>
          <a:noFill/>
        </p:spPr>
        <p:txBody>
          <a:bodyPr wrap="square" rtlCol="0">
            <a:spAutoFit/>
          </a:bodyPr>
          <a:lstStyle/>
          <a:p>
            <a:r>
              <a:rPr lang="en-US" dirty="0" smtClean="0"/>
              <a:t>“</a:t>
            </a:r>
            <a:r>
              <a:rPr lang="en-US" dirty="0" err="1" smtClean="0"/>
              <a:t>Templating</a:t>
            </a:r>
            <a:r>
              <a:rPr lang="en-US" dirty="0" smtClean="0"/>
              <a:t>” option can be used to transforms tabular data into XML or JSON!</a:t>
            </a:r>
            <a:endParaRPr lang="en-US" dirty="0"/>
          </a:p>
        </p:txBody>
      </p:sp>
    </p:spTree>
    <p:extLst>
      <p:ext uri="{BB962C8B-B14F-4D97-AF65-F5344CB8AC3E}">
        <p14:creationId xmlns:p14="http://schemas.microsoft.com/office/powerpoint/2010/main" val="1843441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Content Placeholder 2"/>
          <p:cNvSpPr>
            <a:spLocks noGrp="1"/>
          </p:cNvSpPr>
          <p:nvPr>
            <p:ph idx="1"/>
          </p:nvPr>
        </p:nvSpPr>
        <p:spPr/>
        <p:txBody>
          <a:bodyPr/>
          <a:lstStyle/>
          <a:p>
            <a:r>
              <a:rPr lang="en-US" dirty="0" smtClean="0"/>
              <a:t>Return to the biodiversity project in Open Refine</a:t>
            </a:r>
          </a:p>
          <a:p>
            <a:r>
              <a:rPr lang="en-US" dirty="0" smtClean="0"/>
              <a:t>Go to “Export”, select “</a:t>
            </a:r>
            <a:r>
              <a:rPr lang="en-US" dirty="0" err="1" smtClean="0"/>
              <a:t>Templating</a:t>
            </a:r>
            <a:endParaRPr lang="en-US" dirty="0" smtClean="0"/>
          </a:p>
          <a:p>
            <a:r>
              <a:rPr lang="en-US" dirty="0" smtClean="0"/>
              <a:t>Note the default export is set to “</a:t>
            </a:r>
            <a:r>
              <a:rPr lang="en-US" dirty="0" err="1" smtClean="0"/>
              <a:t>JSONize</a:t>
            </a:r>
            <a:r>
              <a:rPr lang="en-US" dirty="0" smtClean="0"/>
              <a:t>” your data</a:t>
            </a:r>
          </a:p>
          <a:p>
            <a:endParaRPr lang="en-US" dirty="0"/>
          </a:p>
        </p:txBody>
      </p:sp>
    </p:spTree>
    <p:extLst>
      <p:ext uri="{BB962C8B-B14F-4D97-AF65-F5344CB8AC3E}">
        <p14:creationId xmlns:p14="http://schemas.microsoft.com/office/powerpoint/2010/main" val="3350660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a:t>
            </a:r>
            <a:r>
              <a:rPr lang="en-US" dirty="0" smtClean="0"/>
              <a:t>demo</a:t>
            </a:r>
            <a:endParaRPr lang="en-US" dirty="0"/>
          </a:p>
        </p:txBody>
      </p:sp>
      <p:sp>
        <p:nvSpPr>
          <p:cNvPr id="3" name="Content Placeholder 2"/>
          <p:cNvSpPr>
            <a:spLocks noGrp="1"/>
          </p:cNvSpPr>
          <p:nvPr>
            <p:ph idx="1"/>
          </p:nvPr>
        </p:nvSpPr>
        <p:spPr/>
        <p:txBody>
          <a:bodyPr/>
          <a:lstStyle/>
          <a:p>
            <a:r>
              <a:rPr lang="en-US" dirty="0" smtClean="0"/>
              <a:t>We’ll learn:</a:t>
            </a:r>
          </a:p>
          <a:p>
            <a:pPr lvl="1"/>
            <a:r>
              <a:rPr lang="en-US" dirty="0" smtClean="0"/>
              <a:t>The basics of Open Refine</a:t>
            </a:r>
          </a:p>
          <a:p>
            <a:pPr lvl="2"/>
            <a:r>
              <a:rPr lang="en-US" dirty="0" smtClean="0"/>
              <a:t>Creating a project, basic faceting and normalization</a:t>
            </a:r>
          </a:p>
          <a:p>
            <a:pPr lvl="2"/>
            <a:r>
              <a:rPr lang="en-US" dirty="0" smtClean="0"/>
              <a:t>“What’s on the Menu” dataset</a:t>
            </a:r>
          </a:p>
          <a:p>
            <a:pPr lvl="1"/>
            <a:r>
              <a:rPr lang="en-US" dirty="0" smtClean="0"/>
              <a:t>Reconciliation </a:t>
            </a:r>
          </a:p>
          <a:p>
            <a:pPr lvl="2"/>
            <a:r>
              <a:rPr lang="en-US" dirty="0" smtClean="0"/>
              <a:t>GBIF dataset</a:t>
            </a:r>
          </a:p>
          <a:p>
            <a:pPr lvl="1"/>
            <a:r>
              <a:rPr lang="en-US" dirty="0" smtClean="0"/>
              <a:t>Publishing XML metadata with Refine (if we have time)</a:t>
            </a:r>
          </a:p>
          <a:p>
            <a:pPr lvl="2"/>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71713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Content Placeholder 2"/>
          <p:cNvSpPr>
            <a:spLocks noGrp="1"/>
          </p:cNvSpPr>
          <p:nvPr>
            <p:ph idx="1"/>
          </p:nvPr>
        </p:nvSpPr>
        <p:spPr/>
        <p:txBody>
          <a:bodyPr/>
          <a:lstStyle/>
          <a:p>
            <a:r>
              <a:rPr lang="en-US" dirty="0" smtClean="0"/>
              <a:t>Open the “</a:t>
            </a:r>
            <a:r>
              <a:rPr lang="en-US" dirty="0" err="1" smtClean="0"/>
              <a:t>DwCtemplate.txt</a:t>
            </a:r>
            <a:r>
              <a:rPr lang="en-US" dirty="0" smtClean="0"/>
              <a:t>” file and paste each portion into the appropriate part of the template</a:t>
            </a:r>
            <a:endParaRPr lang="en-US" dirty="0"/>
          </a:p>
        </p:txBody>
      </p:sp>
    </p:spTree>
    <p:extLst>
      <p:ext uri="{BB962C8B-B14F-4D97-AF65-F5344CB8AC3E}">
        <p14:creationId xmlns:p14="http://schemas.microsoft.com/office/powerpoint/2010/main" val="319488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wCtempla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94"/>
            <a:ext cx="9144000" cy="5125814"/>
          </a:xfrm>
          <a:prstGeom prst="rect">
            <a:avLst/>
          </a:prstGeom>
        </p:spPr>
      </p:pic>
    </p:spTree>
    <p:extLst>
      <p:ext uri="{BB962C8B-B14F-4D97-AF65-F5344CB8AC3E}">
        <p14:creationId xmlns:p14="http://schemas.microsoft.com/office/powerpoint/2010/main" val="3005366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a:t>
            </a:r>
            <a:r>
              <a:rPr lang="en-US" dirty="0" err="1" smtClean="0"/>
              <a:t>lkthough</a:t>
            </a:r>
            <a:endParaRPr lang="en-US" dirty="0"/>
          </a:p>
        </p:txBody>
      </p:sp>
      <p:sp>
        <p:nvSpPr>
          <p:cNvPr id="3" name="Content Placeholder 2"/>
          <p:cNvSpPr>
            <a:spLocks noGrp="1"/>
          </p:cNvSpPr>
          <p:nvPr>
            <p:ph idx="1"/>
          </p:nvPr>
        </p:nvSpPr>
        <p:spPr/>
        <p:txBody>
          <a:bodyPr/>
          <a:lstStyle/>
          <a:p>
            <a:r>
              <a:rPr lang="en-US" dirty="0" smtClean="0"/>
              <a:t>Try adding more data into your template</a:t>
            </a:r>
          </a:p>
          <a:p>
            <a:pPr lvl="1"/>
            <a:r>
              <a:rPr lang="en-US" dirty="0" smtClean="0"/>
              <a:t>Add a row for “county” under the Location block</a:t>
            </a:r>
          </a:p>
          <a:p>
            <a:pPr lvl="1"/>
            <a:r>
              <a:rPr lang="en-US" dirty="0" smtClean="0"/>
              <a:t>Add a row for “</a:t>
            </a:r>
            <a:r>
              <a:rPr lang="en-US" dirty="0" err="1" smtClean="0"/>
              <a:t>catalogNumber</a:t>
            </a:r>
            <a:r>
              <a:rPr lang="en-US" dirty="0" smtClean="0"/>
              <a:t>” in the Occurrence block</a:t>
            </a:r>
          </a:p>
          <a:p>
            <a:pPr lvl="1"/>
            <a:r>
              <a:rPr lang="en-US" dirty="0" smtClean="0"/>
              <a:t>What else?</a:t>
            </a:r>
            <a:endParaRPr lang="en-US" dirty="0"/>
          </a:p>
        </p:txBody>
      </p:sp>
    </p:spTree>
    <p:extLst>
      <p:ext uri="{BB962C8B-B14F-4D97-AF65-F5344CB8AC3E}">
        <p14:creationId xmlns:p14="http://schemas.microsoft.com/office/powerpoint/2010/main" val="530300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Strengths:</a:t>
            </a:r>
          </a:p>
          <a:p>
            <a:pPr lvl="1"/>
            <a:r>
              <a:rPr lang="en-US" dirty="0" smtClean="0"/>
              <a:t>Open source</a:t>
            </a:r>
          </a:p>
          <a:p>
            <a:pPr lvl="1"/>
            <a:r>
              <a:rPr lang="en-US" dirty="0" smtClean="0"/>
              <a:t>Much more powerful than Excel (some functions easier to use)</a:t>
            </a:r>
          </a:p>
          <a:p>
            <a:pPr lvl="1"/>
            <a:r>
              <a:rPr lang="en-US" dirty="0" smtClean="0"/>
              <a:t>Platform independent</a:t>
            </a:r>
          </a:p>
          <a:p>
            <a:pPr lvl="1"/>
            <a:r>
              <a:rPr lang="en-US" dirty="0" smtClean="0"/>
              <a:t>Great history tracking (provenance!)</a:t>
            </a:r>
          </a:p>
          <a:p>
            <a:pPr lvl="1"/>
            <a:r>
              <a:rPr lang="en-US" dirty="0" smtClean="0"/>
              <a:t>Can export commonly used functions for reuse (more provenance!)</a:t>
            </a:r>
          </a:p>
        </p:txBody>
      </p:sp>
    </p:spTree>
    <p:extLst>
      <p:ext uri="{BB962C8B-B14F-4D97-AF65-F5344CB8AC3E}">
        <p14:creationId xmlns:p14="http://schemas.microsoft.com/office/powerpoint/2010/main" val="493351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Weaknesses:</a:t>
            </a:r>
          </a:p>
          <a:p>
            <a:pPr lvl="1"/>
            <a:r>
              <a:rPr lang="en-US" dirty="0"/>
              <a:t>Can be a little </a:t>
            </a:r>
            <a:r>
              <a:rPr lang="en-US" dirty="0" smtClean="0"/>
              <a:t>unstable; some queries are slow</a:t>
            </a:r>
            <a:endParaRPr lang="en-US" dirty="0"/>
          </a:p>
          <a:p>
            <a:pPr lvl="1"/>
            <a:r>
              <a:rPr lang="en-US" dirty="0"/>
              <a:t>Relies on many external </a:t>
            </a:r>
            <a:r>
              <a:rPr lang="en-US" dirty="0" smtClean="0"/>
              <a:t>services – some (Freebase) no longer supported</a:t>
            </a:r>
          </a:p>
          <a:p>
            <a:pPr lvl="1"/>
            <a:r>
              <a:rPr lang="en-US" dirty="0" smtClean="0"/>
              <a:t>Some methods require light programming</a:t>
            </a:r>
          </a:p>
          <a:p>
            <a:pPr lvl="1"/>
            <a:r>
              <a:rPr lang="en-US" dirty="0" smtClean="0"/>
              <a:t>More advanced functions are possibly biased toward English/Western languages (unfortunately a common problem in text processing)</a:t>
            </a:r>
            <a:endParaRPr lang="en-US" dirty="0"/>
          </a:p>
          <a:p>
            <a:endParaRPr lang="en-US" dirty="0"/>
          </a:p>
        </p:txBody>
      </p:sp>
    </p:spTree>
    <p:extLst>
      <p:ext uri="{BB962C8B-B14F-4D97-AF65-F5344CB8AC3E}">
        <p14:creationId xmlns:p14="http://schemas.microsoft.com/office/powerpoint/2010/main" val="2200775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Content Placeholder 2"/>
          <p:cNvSpPr>
            <a:spLocks noGrp="1"/>
          </p:cNvSpPr>
          <p:nvPr>
            <p:ph idx="1"/>
          </p:nvPr>
        </p:nvSpPr>
        <p:spPr/>
        <p:txBody>
          <a:bodyPr>
            <a:normAutofit fontScale="62500" lnSpcReduction="20000"/>
          </a:bodyPr>
          <a:lstStyle/>
          <a:p>
            <a:r>
              <a:rPr lang="en-US" i="1" dirty="0" smtClean="0"/>
              <a:t>Main </a:t>
            </a:r>
            <a:r>
              <a:rPr lang="en-US" i="1" dirty="0"/>
              <a:t>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https://github.com/OpenRefine/</a:t>
            </a:r>
            <a:r>
              <a:rPr lang="en-US" dirty="0" err="1" smtClean="0"/>
              <a:t>OpenRefine</a:t>
            </a:r>
            <a:endParaRPr lang="en-US" dirty="0"/>
          </a:p>
          <a:p>
            <a:r>
              <a:rPr lang="en-US" i="1" dirty="0"/>
              <a:t>Open Refine Documentation (AKA an extensive user manual):</a:t>
            </a:r>
            <a:r>
              <a:rPr lang="en-US" dirty="0"/>
              <a:t> https://github.com/OpenRefine/OpenRefine/wiki/Documentation-For-</a:t>
            </a:r>
            <a:r>
              <a:rPr lang="en-US" dirty="0" smtClean="0"/>
              <a:t>Users</a:t>
            </a:r>
            <a:endParaRPr lang="en-US" dirty="0"/>
          </a:p>
          <a:p>
            <a:r>
              <a:rPr lang="en-US" i="1" dirty="0"/>
              <a:t>Additional Reconciliation Services:</a:t>
            </a:r>
            <a:endParaRPr lang="en-US" dirty="0"/>
          </a:p>
          <a:p>
            <a:pPr lvl="1"/>
            <a:r>
              <a:rPr lang="en-US" dirty="0"/>
              <a:t>There are a bunch listed here — For those asking about reconciling to local data sources/spreadsheets, see </a:t>
            </a:r>
            <a:r>
              <a:rPr lang="en-US" dirty="0" err="1"/>
              <a:t>Nomenklatura</a:t>
            </a:r>
            <a:r>
              <a:rPr lang="en-US" dirty="0"/>
              <a:t> &amp; Reconcile-</a:t>
            </a:r>
            <a:r>
              <a:rPr lang="en-US" dirty="0" err="1"/>
              <a:t>csv</a:t>
            </a:r>
            <a:r>
              <a:rPr lang="en-US" dirty="0"/>
              <a:t>: </a:t>
            </a:r>
            <a:r>
              <a:rPr lang="en-US" dirty="0">
                <a:hlinkClick r:id="rId3"/>
              </a:rPr>
              <a:t>https://github.com/OpenRefine/OpenRefine/wiki/Reconcilable-Data-</a:t>
            </a:r>
            <a:r>
              <a:rPr lang="en-US" dirty="0" smtClean="0">
                <a:hlinkClick r:id="rId3"/>
              </a:rPr>
              <a:t>Sources</a:t>
            </a:r>
          </a:p>
          <a:p>
            <a:r>
              <a:rPr lang="en-US" i="1" dirty="0" smtClean="0"/>
              <a:t>M</a:t>
            </a:r>
            <a:r>
              <a:rPr lang="de-DE" i="1" dirty="0" err="1" smtClean="0"/>
              <a:t>ore</a:t>
            </a:r>
            <a:r>
              <a:rPr lang="de-DE" i="1" dirty="0" smtClean="0"/>
              <a:t> on GREL:</a:t>
            </a:r>
            <a:r>
              <a:rPr lang="de-DE" dirty="0">
                <a:hlinkClick r:id="rId4"/>
              </a:rPr>
              <a:t> https://github.com/OpenRefine/OpenRefine/wiki/GREL-String-Functions</a:t>
            </a:r>
          </a:p>
          <a:p>
            <a:endParaRPr lang="en-US" dirty="0">
              <a:hlinkClick r:id="rId3"/>
            </a:endParaRPr>
          </a:p>
          <a:p>
            <a:endParaRPr lang="en-US" u="sng" dirty="0"/>
          </a:p>
          <a:p>
            <a:endParaRPr lang="en-US" dirty="0"/>
          </a:p>
        </p:txBody>
      </p:sp>
    </p:spTree>
    <p:extLst>
      <p:ext uri="{BB962C8B-B14F-4D97-AF65-F5344CB8AC3E}">
        <p14:creationId xmlns:p14="http://schemas.microsoft.com/office/powerpoint/2010/main" val="2781206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fontScale="92500" lnSpcReduction="20000"/>
          </a:bodyPr>
          <a:lstStyle/>
          <a:p>
            <a:pPr>
              <a:lnSpc>
                <a:spcPct val="120000"/>
              </a:lnSpc>
            </a:pPr>
            <a:r>
              <a:rPr lang="en-US" i="1" dirty="0"/>
              <a:t>This </a:t>
            </a:r>
            <a:r>
              <a:rPr lang="en-US" i="1" dirty="0" smtClean="0"/>
              <a:t>NYPL portion of this exercise </a:t>
            </a:r>
            <a:r>
              <a:rPr lang="en-US" i="1" dirty="0"/>
              <a:t>was created at the </a:t>
            </a:r>
            <a:r>
              <a:rPr lang="en-US" i="1" dirty="0">
                <a:solidFill>
                  <a:srgbClr val="D2533C"/>
                </a:solidFill>
              </a:rPr>
              <a:t>Maryland Institute for Technology in the Humanities</a:t>
            </a:r>
            <a:r>
              <a:rPr lang="en-US" i="1" dirty="0"/>
              <a:t> and developed through the </a:t>
            </a:r>
            <a:r>
              <a:rPr lang="en-US" i="1" dirty="0">
                <a:solidFill>
                  <a:srgbClr val="D2533C"/>
                </a:solidFill>
              </a:rPr>
              <a:t>Digital Humanities Data Curation Institute</a:t>
            </a:r>
            <a:r>
              <a:rPr lang="en-US" i="1" dirty="0"/>
              <a:t> series, generously funded by the </a:t>
            </a:r>
            <a:r>
              <a:rPr lang="en-US" i="1" dirty="0">
                <a:solidFill>
                  <a:srgbClr val="D2533C"/>
                </a:solidFill>
              </a:rPr>
              <a:t>National Endowment of the Humanities</a:t>
            </a:r>
            <a:r>
              <a:rPr lang="en-US" i="1" dirty="0"/>
              <a:t>.  </a:t>
            </a:r>
          </a:p>
          <a:p>
            <a:endParaRPr lang="en-US" i="1" dirty="0"/>
          </a:p>
          <a:p>
            <a:r>
              <a:rPr lang="en-US" i="1" dirty="0"/>
              <a:t>Special thanks to Trevor </a:t>
            </a:r>
            <a:r>
              <a:rPr lang="en-US" i="1" dirty="0" smtClean="0"/>
              <a:t>Muñoz, Lydia </a:t>
            </a:r>
            <a:r>
              <a:rPr lang="en-US" i="1" dirty="0" err="1" smtClean="0"/>
              <a:t>Zvyaginsteva</a:t>
            </a:r>
            <a:r>
              <a:rPr lang="en-US" i="1" dirty="0"/>
              <a:t> </a:t>
            </a:r>
            <a:r>
              <a:rPr lang="en-US" i="1" dirty="0" smtClean="0"/>
              <a:t>and Megan </a:t>
            </a:r>
            <a:r>
              <a:rPr lang="en-US" i="1" dirty="0" err="1" smtClean="0"/>
              <a:t>Senseney</a:t>
            </a:r>
            <a:r>
              <a:rPr lang="en-US" i="1" dirty="0" smtClean="0"/>
              <a:t>!</a:t>
            </a:r>
            <a:endParaRPr lang="en-US" dirty="0"/>
          </a:p>
          <a:p>
            <a:endParaRPr lang="en-US" dirty="0"/>
          </a:p>
        </p:txBody>
      </p:sp>
    </p:spTree>
    <p:extLst>
      <p:ext uri="{BB962C8B-B14F-4D97-AF65-F5344CB8AC3E}">
        <p14:creationId xmlns:p14="http://schemas.microsoft.com/office/powerpoint/2010/main" val="288173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Open Refine Basics</a:t>
            </a:r>
            <a:endParaRPr lang="en-US" dirty="0"/>
          </a:p>
        </p:txBody>
      </p:sp>
      <p:sp>
        <p:nvSpPr>
          <p:cNvPr id="3" name="Content Placeholder 2"/>
          <p:cNvSpPr>
            <a:spLocks noGrp="1"/>
          </p:cNvSpPr>
          <p:nvPr>
            <p:ph idx="1"/>
          </p:nvPr>
        </p:nvSpPr>
        <p:spPr>
          <a:xfrm>
            <a:off x="887036" y="1650759"/>
            <a:ext cx="7547107" cy="4816469"/>
          </a:xfrm>
        </p:spPr>
        <p:txBody>
          <a:bodyPr>
            <a:normAutofit/>
          </a:bodyPr>
          <a:lstStyle/>
          <a:p>
            <a:pPr>
              <a:buFont typeface="Wingdings" charset="2"/>
              <a:buChar char="ü"/>
            </a:pPr>
            <a:r>
              <a:rPr lang="en-US" sz="3200" dirty="0" smtClean="0"/>
              <a:t>  Creating a New Project</a:t>
            </a:r>
          </a:p>
          <a:p>
            <a:pPr>
              <a:buFont typeface="Wingdings" charset="2"/>
              <a:buChar char="ü"/>
            </a:pPr>
            <a:r>
              <a:rPr lang="en-US" sz="3200" dirty="0"/>
              <a:t> </a:t>
            </a:r>
            <a:r>
              <a:rPr lang="en-US" sz="3200" dirty="0" smtClean="0"/>
              <a:t> Basic Normalization</a:t>
            </a:r>
          </a:p>
          <a:p>
            <a:pPr>
              <a:buFont typeface="Wingdings" charset="2"/>
              <a:buChar char="ü"/>
            </a:pPr>
            <a:r>
              <a:rPr lang="en-US" sz="3200" dirty="0"/>
              <a:t> </a:t>
            </a:r>
            <a:r>
              <a:rPr lang="en-US" sz="3200" dirty="0" smtClean="0"/>
              <a:t> Faceting and Clustering</a:t>
            </a:r>
          </a:p>
          <a:p>
            <a:pPr>
              <a:buFont typeface="Wingdings" charset="2"/>
              <a:buChar char="ü"/>
            </a:pPr>
            <a:r>
              <a:rPr lang="en-US" sz="3200" dirty="0" smtClean="0"/>
              <a:t>  Records vs. Rows</a:t>
            </a:r>
            <a:endParaRPr lang="en-US" sz="3200" dirty="0"/>
          </a:p>
          <a:p>
            <a:pPr>
              <a:buFont typeface="Wingdings" charset="2"/>
              <a:buChar char="ü"/>
            </a:pPr>
            <a:r>
              <a:rPr lang="en-US" sz="3200" dirty="0" smtClean="0"/>
              <a:t>  Advanced Transformations </a:t>
            </a:r>
            <a:endParaRPr lang="en-US" sz="3200" dirty="0"/>
          </a:p>
        </p:txBody>
      </p:sp>
    </p:spTree>
    <p:extLst>
      <p:ext uri="{BB962C8B-B14F-4D97-AF65-F5344CB8AC3E}">
        <p14:creationId xmlns:p14="http://schemas.microsoft.com/office/powerpoint/2010/main" val="13316464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5 at 11.46.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0" y="755717"/>
            <a:ext cx="8748627" cy="4765454"/>
          </a:xfrm>
          <a:prstGeom prst="rect">
            <a:avLst/>
          </a:prstGeom>
          <a:ln>
            <a:solidFill>
              <a:schemeClr val="accent5"/>
            </a:solidFill>
          </a:ln>
        </p:spPr>
      </p:pic>
      <p:sp>
        <p:nvSpPr>
          <p:cNvPr id="3" name="TextBox 2"/>
          <p:cNvSpPr txBox="1"/>
          <p:nvPr/>
        </p:nvSpPr>
        <p:spPr>
          <a:xfrm>
            <a:off x="1" y="-6106"/>
            <a:ext cx="9143999" cy="646331"/>
          </a:xfrm>
          <a:prstGeom prst="rect">
            <a:avLst/>
          </a:prstGeom>
          <a:noFill/>
        </p:spPr>
        <p:txBody>
          <a:bodyPr wrap="square" rtlCol="0">
            <a:spAutoFit/>
          </a:bodyPr>
          <a:lstStyle/>
          <a:p>
            <a:pPr algn="ctr"/>
            <a:r>
              <a:rPr lang="en-US" sz="3600" b="1" dirty="0">
                <a:solidFill>
                  <a:schemeClr val="tx2"/>
                </a:solidFill>
              </a:rPr>
              <a:t>http://</a:t>
            </a:r>
            <a:r>
              <a:rPr lang="en-US" sz="3600" b="1" dirty="0" err="1">
                <a:solidFill>
                  <a:schemeClr val="tx2"/>
                </a:solidFill>
              </a:rPr>
              <a:t>menus.nypl.org</a:t>
            </a:r>
            <a:r>
              <a:rPr lang="en-US" sz="3600" b="1" dirty="0">
                <a:solidFill>
                  <a:schemeClr val="tx2"/>
                </a:solidFill>
              </a:rPr>
              <a:t>/</a:t>
            </a:r>
          </a:p>
        </p:txBody>
      </p:sp>
    </p:spTree>
    <p:extLst>
      <p:ext uri="{BB962C8B-B14F-4D97-AF65-F5344CB8AC3E}">
        <p14:creationId xmlns:p14="http://schemas.microsoft.com/office/powerpoint/2010/main" val="30420061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Crowdsourced</a:t>
            </a:r>
            <a:r>
              <a:rPr lang="en-US" dirty="0" smtClean="0"/>
              <a:t> transcription</a:t>
            </a:r>
            <a:endParaRPr lang="en-US" dirty="0"/>
          </a:p>
        </p:txBody>
      </p:sp>
      <p:sp>
        <p:nvSpPr>
          <p:cNvPr id="3" name="Content Placeholder 2"/>
          <p:cNvSpPr>
            <a:spLocks noGrp="1"/>
          </p:cNvSpPr>
          <p:nvPr>
            <p:ph idx="1"/>
          </p:nvPr>
        </p:nvSpPr>
        <p:spPr/>
        <p:txBody>
          <a:bodyPr>
            <a:normAutofit/>
          </a:bodyPr>
          <a:lstStyle/>
          <a:p>
            <a:r>
              <a:rPr lang="en-US" dirty="0"/>
              <a:t>V</a:t>
            </a:r>
            <a:r>
              <a:rPr lang="en-US" dirty="0" smtClean="0"/>
              <a:t>olunteer </a:t>
            </a:r>
            <a:r>
              <a:rPr lang="en-US" dirty="0"/>
              <a:t>transcription </a:t>
            </a:r>
            <a:r>
              <a:rPr lang="en-US" dirty="0" smtClean="0"/>
              <a:t>can mean inconsistent </a:t>
            </a:r>
            <a:r>
              <a:rPr lang="en-US" dirty="0"/>
              <a:t>data entry</a:t>
            </a:r>
            <a:r>
              <a:rPr lang="en-US" dirty="0" smtClean="0"/>
              <a:t>.</a:t>
            </a:r>
            <a:endParaRPr lang="en-US" dirty="0"/>
          </a:p>
          <a:p>
            <a:r>
              <a:rPr lang="en-US" dirty="0"/>
              <a:t>Even well-transcribed data </a:t>
            </a:r>
            <a:r>
              <a:rPr lang="en-US" dirty="0" smtClean="0"/>
              <a:t>needs cleaning (synonyms </a:t>
            </a:r>
            <a:r>
              <a:rPr lang="en-US" dirty="0"/>
              <a:t>and spelling variants, etc</a:t>
            </a:r>
            <a:r>
              <a:rPr lang="en-US" dirty="0" smtClean="0"/>
              <a:t>.)</a:t>
            </a:r>
            <a:endParaRPr lang="en-US" dirty="0"/>
          </a:p>
          <a:p>
            <a:r>
              <a:rPr lang="en-US" dirty="0" smtClean="0"/>
              <a:t>Changes over time: </a:t>
            </a:r>
          </a:p>
          <a:p>
            <a:endParaRPr lang="en-US" dirty="0"/>
          </a:p>
          <a:p>
            <a:endParaRPr lang="en-US" dirty="0"/>
          </a:p>
        </p:txBody>
      </p:sp>
      <p:pic>
        <p:nvPicPr>
          <p:cNvPr id="9" name="Picture 8" descr="Screen Shot 2014-06-05 at 12.2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76" y="4576200"/>
            <a:ext cx="3574494" cy="1545104"/>
          </a:xfrm>
          <a:prstGeom prst="rect">
            <a:avLst/>
          </a:prstGeom>
          <a:ln>
            <a:solidFill>
              <a:schemeClr val="tx2"/>
            </a:solidFill>
          </a:ln>
        </p:spPr>
      </p:pic>
      <p:pic>
        <p:nvPicPr>
          <p:cNvPr id="10" name="Picture 9" descr="Screen Shot 2014-06-05 at 12.3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612" y="4559807"/>
            <a:ext cx="2814262" cy="1509949"/>
          </a:xfrm>
          <a:prstGeom prst="rect">
            <a:avLst/>
          </a:prstGeom>
          <a:ln>
            <a:solidFill>
              <a:srgbClr val="D2533C"/>
            </a:solidFill>
          </a:ln>
        </p:spPr>
      </p:pic>
      <p:sp>
        <p:nvSpPr>
          <p:cNvPr id="11" name="TextBox 10"/>
          <p:cNvSpPr txBox="1"/>
          <p:nvPr/>
        </p:nvSpPr>
        <p:spPr>
          <a:xfrm>
            <a:off x="4395958" y="5111936"/>
            <a:ext cx="911754" cy="646331"/>
          </a:xfrm>
          <a:prstGeom prst="rect">
            <a:avLst/>
          </a:prstGeom>
          <a:noFill/>
        </p:spPr>
        <p:txBody>
          <a:bodyPr wrap="square" rtlCol="0">
            <a:spAutoFit/>
          </a:bodyPr>
          <a:lstStyle/>
          <a:p>
            <a:pPr algn="ctr"/>
            <a:r>
              <a:rPr lang="en-US" sz="3600" b="1" dirty="0"/>
              <a:t>v</a:t>
            </a:r>
            <a:r>
              <a:rPr lang="en-US" sz="3600" b="1" dirty="0" smtClean="0"/>
              <a:t>s.</a:t>
            </a:r>
            <a:endParaRPr lang="en-US" sz="3600" b="1" dirty="0"/>
          </a:p>
        </p:txBody>
      </p:sp>
      <p:sp>
        <p:nvSpPr>
          <p:cNvPr id="12" name="Donut 11"/>
          <p:cNvSpPr/>
          <p:nvPr/>
        </p:nvSpPr>
        <p:spPr>
          <a:xfrm>
            <a:off x="3287889" y="4559807"/>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7800623" y="4537736"/>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3115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 get to know your data</a:t>
            </a:r>
            <a:endParaRPr lang="en-US" dirty="0"/>
          </a:p>
        </p:txBody>
      </p:sp>
      <p:sp>
        <p:nvSpPr>
          <p:cNvPr id="3" name="Content Placeholder 2"/>
          <p:cNvSpPr>
            <a:spLocks noGrp="1"/>
          </p:cNvSpPr>
          <p:nvPr>
            <p:ph idx="1"/>
          </p:nvPr>
        </p:nvSpPr>
        <p:spPr>
          <a:xfrm>
            <a:off x="740896" y="1600200"/>
            <a:ext cx="7945904" cy="4213578"/>
          </a:xfrm>
        </p:spPr>
        <p:txBody>
          <a:bodyPr>
            <a:normAutofit/>
          </a:bodyPr>
          <a:lstStyle/>
          <a:p>
            <a:pPr marL="0" indent="0">
              <a:buNone/>
            </a:pPr>
            <a:r>
              <a:rPr lang="en-US" dirty="0" smtClean="0"/>
              <a:t>Step 1: NYPL menus data</a:t>
            </a:r>
          </a:p>
          <a:p>
            <a:pPr lvl="1">
              <a:buFont typeface="Arial"/>
              <a:buChar char="•"/>
            </a:pPr>
            <a:r>
              <a:rPr lang="en-US" dirty="0"/>
              <a:t> </a:t>
            </a:r>
            <a:r>
              <a:rPr lang="en-US" dirty="0" smtClean="0"/>
              <a:t> Locate “Day 2” folder on your computer</a:t>
            </a:r>
          </a:p>
          <a:p>
            <a:pPr lvl="1">
              <a:buFont typeface="Arial"/>
              <a:buChar char="•"/>
            </a:pPr>
            <a:r>
              <a:rPr lang="en-US" dirty="0"/>
              <a:t> </a:t>
            </a:r>
            <a:r>
              <a:rPr lang="en-US" dirty="0" smtClean="0"/>
              <a:t> Open “</a:t>
            </a:r>
            <a:r>
              <a:rPr lang="en-US" dirty="0" err="1" smtClean="0"/>
              <a:t>Menus.csv</a:t>
            </a:r>
            <a:r>
              <a:rPr lang="en-US" dirty="0" smtClean="0"/>
              <a:t>” in Excel or Notepad and review data </a:t>
            </a:r>
          </a:p>
          <a:p>
            <a:pPr marL="0" indent="0">
              <a:buNone/>
            </a:pPr>
            <a:r>
              <a:rPr lang="en-US" dirty="0" smtClean="0"/>
              <a:t>Step 2:  Discuss – what’s inconsistent with this data? What could be standardized?</a:t>
            </a:r>
            <a:endParaRPr lang="en-US" dirty="0"/>
          </a:p>
        </p:txBody>
      </p:sp>
    </p:spTree>
    <p:extLst>
      <p:ext uri="{BB962C8B-B14F-4D97-AF65-F5344CB8AC3E}">
        <p14:creationId xmlns:p14="http://schemas.microsoft.com/office/powerpoint/2010/main" val="37414462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2952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5169</TotalTime>
  <Words>1649</Words>
  <Application>Microsoft Macintosh PowerPoint</Application>
  <PresentationFormat>On-screen Show (4:3)</PresentationFormat>
  <Paragraphs>208</Paragraphs>
  <Slides>46</Slides>
  <Notes>18</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Demo:  Data curation with Open Refine</vt:lpstr>
      <vt:lpstr>Cleaning data</vt:lpstr>
      <vt:lpstr>Open Refine (formerly Google Refine) </vt:lpstr>
      <vt:lpstr>In this demo</vt:lpstr>
      <vt:lpstr>I. Open Refine Basics</vt:lpstr>
      <vt:lpstr>PowerPoint Presentation</vt:lpstr>
      <vt:lpstr>Crowdsourced transcription</vt:lpstr>
      <vt:lpstr>Activity – get to know your data</vt:lpstr>
      <vt:lpstr>Creating a Project</vt:lpstr>
      <vt:lpstr>Creating a Project</vt:lpstr>
      <vt:lpstr>Basic Normalization</vt:lpstr>
      <vt:lpstr>Tracking Project History</vt:lpstr>
      <vt:lpstr>Extract and Apply!</vt:lpstr>
      <vt:lpstr>Records vs. Rows</vt:lpstr>
      <vt:lpstr>Multiple Values, Multiple Rows</vt:lpstr>
      <vt:lpstr>One Record, Multiple Rows</vt:lpstr>
      <vt:lpstr>Faceting and Clustering</vt:lpstr>
      <vt:lpstr>Faceting and Clustering</vt:lpstr>
      <vt:lpstr>Faceting and Clustering</vt:lpstr>
      <vt:lpstr>Kinds of clustering</vt:lpstr>
      <vt:lpstr>Check your clusters!</vt:lpstr>
      <vt:lpstr>Walkthrough: Explore Open Refine </vt:lpstr>
      <vt:lpstr>II. Reconciliation &amp; find &amp; replace with GREL</vt:lpstr>
      <vt:lpstr>Name Reconciliation</vt:lpstr>
      <vt:lpstr>Name Reconciliation</vt:lpstr>
      <vt:lpstr>“scientificName” &gt; Reconcile &gt; Start reconciling </vt:lpstr>
      <vt:lpstr>Select “Add Namespaced Service</vt:lpstr>
      <vt:lpstr>PowerPoint Presentation</vt:lpstr>
      <vt:lpstr>Start Reconciling!</vt:lpstr>
      <vt:lpstr>It might take a while…</vt:lpstr>
      <vt:lpstr>Match each cell to best candidate</vt:lpstr>
      <vt:lpstr>“scientificName” &gt; Edit column &gt; Add column based on this column</vt:lpstr>
      <vt:lpstr>Expression: cell.recon.match.name</vt:lpstr>
      <vt:lpstr>Done!</vt:lpstr>
      <vt:lpstr>Find and Replace in Open Refine</vt:lpstr>
      <vt:lpstr>Walkthrough: find and replace with GREL</vt:lpstr>
      <vt:lpstr>III. Open Refine for publishing XML-formatted metadata</vt:lpstr>
      <vt:lpstr>III. Open Refine for publishing XML-formatted metadata</vt:lpstr>
      <vt:lpstr>Walkthrough</vt:lpstr>
      <vt:lpstr>Walkthrough</vt:lpstr>
      <vt:lpstr>PowerPoint Presentation</vt:lpstr>
      <vt:lpstr>Walkthough</vt:lpstr>
      <vt:lpstr>Summary</vt:lpstr>
      <vt:lpstr>Summary</vt:lpstr>
      <vt:lpstr>Further Resources</vt:lpstr>
      <vt:lpstr>Acknowledgments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Workflows</dc:title>
  <dc:creator>Nic Weber</dc:creator>
  <cp:lastModifiedBy>andrea thomer</cp:lastModifiedBy>
  <cp:revision>90</cp:revision>
  <cp:lastPrinted>2014-12-29T20:59:13Z</cp:lastPrinted>
  <dcterms:created xsi:type="dcterms:W3CDTF">2014-12-23T22:24:41Z</dcterms:created>
  <dcterms:modified xsi:type="dcterms:W3CDTF">2015-05-28T20:48:32Z</dcterms:modified>
</cp:coreProperties>
</file>